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51" r:id="rId2"/>
    <p:sldId id="363" r:id="rId3"/>
    <p:sldId id="364" r:id="rId4"/>
    <p:sldId id="365" r:id="rId5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FFE393"/>
    <a:srgbClr val="FF33CC"/>
    <a:srgbClr val="CC6600"/>
    <a:srgbClr val="000000"/>
    <a:srgbClr val="B88800"/>
    <a:srgbClr val="FF9900"/>
    <a:srgbClr val="B2B2B2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55" autoAdjust="0"/>
  </p:normalViewPr>
  <p:slideViewPr>
    <p:cSldViewPr snapToGrid="0">
      <p:cViewPr varScale="1">
        <p:scale>
          <a:sx n="134" d="100"/>
          <a:sy n="134" d="100"/>
        </p:scale>
        <p:origin x="-1048" y="-10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review of exercise 30a.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the computation sheet filled in with my number. Students’ numbers should be close – does not have to be exact. Management is interested in all three (3) numbers on the bottom. In this case, I estimate the most likely to be on the order of 3.7 TCF (trillion cubic feet). It could be as small as 2 TCF or as large as 6 TCF. The wide range in values indicates how little we know about the input parameters with only one (1) well and the seismic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3402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map was generated by using the seismic to get maps of each of the input parameters.</a:t>
            </a:r>
            <a:r>
              <a:rPr lang="en-US" baseline="0" dirty="0" smtClean="0"/>
              <a:t> </a:t>
            </a:r>
            <a:r>
              <a:rPr lang="en-US" dirty="0" smtClean="0"/>
              <a:t>Grid operations were used</a:t>
            </a:r>
            <a:r>
              <a:rPr lang="en-US" baseline="0" dirty="0" smtClean="0"/>
              <a:t> to derive a most-likely value for HC pore thickness at each shot point.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HC pore thickness = how tall a gas column would be if all the sediments were removed – physically (not practical, but very informative). Hot colors indicate where the greatest quantity of gas should be </a:t>
            </a:r>
            <a:r>
              <a:rPr lang="en-US" baseline="0" dirty="0" smtClean="0"/>
              <a:t>found.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821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AC41A7F-5337-44C2-9B47-3F9B9FFF1FC0}" type="slidenum">
              <a:rPr lang="en-US" altLang="en-US"/>
              <a:pPr eaLnBrk="1" hangingPunct="1"/>
              <a:t>4</a:t>
            </a:fld>
            <a:endParaRPr lang="en-US" altLang="en-US" dirty="0"/>
          </a:p>
        </p:txBody>
      </p:sp>
      <p:sp>
        <p:nvSpPr>
          <p:cNvPr id="1741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0446003-2D3E-482F-8C03-CF6FAC1D8FCF}" type="slidenum">
              <a:rPr lang="en-US" altLang="en-US" sz="1200"/>
              <a:pPr algn="r" eaLnBrk="1" hangingPunct="1"/>
              <a:t>4</a:t>
            </a:fld>
            <a:endParaRPr lang="en-US" altLang="en-US" sz="1200" dirty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SOLU Ex-30a.4</a:t>
            </a:r>
          </a:p>
        </p:txBody>
      </p:sp>
    </p:spTree>
    <p:extLst>
      <p:ext uri="{BB962C8B-B14F-4D97-AF65-F5344CB8AC3E}">
        <p14:creationId xmlns:p14="http://schemas.microsoft.com/office/powerpoint/2010/main" val="220167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599" y="304800"/>
            <a:ext cx="8251371" cy="381000"/>
          </a:xfrm>
        </p:spPr>
        <p:txBody>
          <a:bodyPr/>
          <a:lstStyle/>
          <a:p>
            <a:r>
              <a:rPr lang="en-US" altLang="en-US" dirty="0" smtClean="0"/>
              <a:t>Exercise 30a: Estimating Ultimate Recovery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Estimating Ultimate Recovery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1425" y="4643851"/>
            <a:ext cx="8395691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Develop a most likely, minimum and maximum volume of gas that can be brought to the surface and sold</a:t>
            </a:r>
            <a:r>
              <a:rPr lang="en-US" sz="2000" dirty="0" smtClean="0">
                <a:latin typeface="Arial"/>
                <a:ea typeface="Times New Roman"/>
                <a:cs typeface="Times New Roman"/>
              </a:rPr>
              <a:t>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5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9" t="26721" r="31013" b="16843"/>
          <a:stretch/>
        </p:blipFill>
        <p:spPr bwMode="auto">
          <a:xfrm>
            <a:off x="3113592" y="1724628"/>
            <a:ext cx="4097436" cy="252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7879730" y="2369596"/>
            <a:ext cx="120639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latin typeface="Verdana" panose="020B0604030504040204" pitchFamily="34" charset="0"/>
              </a:rPr>
              <a:t>Time </a:t>
            </a:r>
            <a:r>
              <a:rPr lang="en-US" altLang="en-US" sz="1400" b="1" dirty="0" smtClean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400" b="1" dirty="0" smtClean="0">
                <a:latin typeface="Verdana" panose="020B0604030504040204" pitchFamily="34" charset="0"/>
              </a:rPr>
              <a:t>in ms</a:t>
            </a:r>
            <a:endParaRPr lang="en-US" altLang="en-US" sz="1400" b="1" dirty="0">
              <a:latin typeface="Verdana" panose="020B0604030504040204" pitchFamily="34" charset="0"/>
            </a:endParaRP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 r="5833"/>
          <a:stretch>
            <a:fillRect/>
          </a:stretch>
        </p:blipFill>
        <p:spPr bwMode="auto">
          <a:xfrm>
            <a:off x="7243202" y="1469984"/>
            <a:ext cx="639159" cy="2903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E6022C5-7041-40D0-8037-8F291965CB3D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2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Computation Sheet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047750" y="6076950"/>
            <a:ext cx="5384800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</a:rPr>
              <a:t>Most-Likely = 3.7 TCF, but could be 1.7 to 6.1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1050925" y="1447800"/>
            <a:ext cx="7162800" cy="45767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aphicFrame>
        <p:nvGraphicFramePr>
          <p:cNvPr id="91932" name="Group 7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979560"/>
              </p:ext>
            </p:extLst>
          </p:nvPr>
        </p:nvGraphicFramePr>
        <p:xfrm>
          <a:off x="1214438" y="1576388"/>
          <a:ext cx="6654800" cy="4378328"/>
        </p:xfrm>
        <a:graphic>
          <a:graphicData uri="http://schemas.openxmlformats.org/drawingml/2006/table">
            <a:tbl>
              <a:tblPr/>
              <a:tblGrid>
                <a:gridCol w="746125"/>
                <a:gridCol w="1336675"/>
                <a:gridCol w="1524000"/>
                <a:gridCol w="1524000"/>
                <a:gridCol w="1524000"/>
              </a:tblGrid>
              <a:tr h="2603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ROW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Most Likely Case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Low-Side Case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cs typeface="Arial" panose="020B0604020202020204" pitchFamily="34" charset="0"/>
                        </a:rPr>
                        <a:t>High-Side Case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22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Area (in </a:t>
                      </a:r>
                      <a:r>
                        <a:rPr kumimoji="0" lang="en-US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sq</a:t>
                      </a: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km)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841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N:G * Porosity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222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Gross Thickness in kilometers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2603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HC Saturation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0.95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HC Pore Volume in cubic kilometers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1.361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0.739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1.945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444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Recovery Efficiency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747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Recoverable Gas Reservoir Conditions in cu. Km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0.953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0.444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1.556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905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Recoverable Gas at Surface in Billon cubic meters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105.73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49.23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172.73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27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Recoverable Gas at Surface in Bcf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3732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1738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Verdan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6097</a:t>
                      </a:r>
                      <a:endParaRPr kumimoji="0" lang="en-US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875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C04C228-EE36-40AE-A930-E7B67BB23E25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3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901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 smtClean="0"/>
              <a:t>HC Pore Thickness</a:t>
            </a:r>
            <a:endParaRPr lang="en-US" altLang="en-US" dirty="0" smtClean="0"/>
          </a:p>
        </p:txBody>
      </p:sp>
      <p:sp>
        <p:nvSpPr>
          <p:cNvPr id="90116" name="Slide Number Placeholder 4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147E866-EBD9-42ED-94F5-CF1C9B12CB71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3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90117" name="Text Box 10"/>
          <p:cNvSpPr txBox="1">
            <a:spLocks noChangeArrowheads="1"/>
          </p:cNvSpPr>
          <p:nvPr/>
        </p:nvSpPr>
        <p:spPr bwMode="auto">
          <a:xfrm>
            <a:off x="7751763" y="3055938"/>
            <a:ext cx="10556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Verdana" panose="020B0604030504040204" pitchFamily="34" charset="0"/>
              </a:rPr>
              <a:t>HC Pore</a:t>
            </a:r>
          </a:p>
          <a:p>
            <a:pPr algn="ctr" eaLnBrk="1" hangingPunct="1"/>
            <a:r>
              <a:rPr lang="en-US" altLang="en-US" sz="1400" dirty="0">
                <a:latin typeface="Verdana" panose="020B0604030504040204" pitchFamily="34" charset="0"/>
              </a:rPr>
              <a:t>Thickness</a:t>
            </a:r>
          </a:p>
          <a:p>
            <a:pPr algn="ctr" eaLnBrk="1" hangingPunct="1"/>
            <a:r>
              <a:rPr lang="en-US" altLang="en-US" sz="1400" dirty="0">
                <a:latin typeface="Verdana" panose="020B0604030504040204" pitchFamily="34" charset="0"/>
              </a:rPr>
              <a:t>Meters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165225" y="5499100"/>
            <a:ext cx="6861175" cy="82550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</a:rPr>
              <a:t>Colors indicate HC pore thickness in meters </a:t>
            </a:r>
          </a:p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</a:rPr>
              <a:t>	(gross thickness * N:G * </a:t>
            </a:r>
            <a:r>
              <a:rPr lang="el-GR" altLang="en-US" sz="1600" b="1">
                <a:latin typeface="Verdana" panose="020B0604030504040204" pitchFamily="34" charset="0"/>
                <a:cs typeface="Arial" panose="020B0604020202020204" pitchFamily="34" charset="0"/>
              </a:rPr>
              <a:t>Φ</a:t>
            </a:r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).  </a:t>
            </a:r>
          </a:p>
          <a:p>
            <a:pPr eaLnBrk="1" hangingPunct="1"/>
            <a:r>
              <a:rPr lang="en-US" altLang="en-US" sz="1600" b="1" dirty="0">
                <a:latin typeface="Verdana" panose="020B0604030504040204" pitchFamily="34" charset="0"/>
                <a:cs typeface="Arial" panose="020B0604020202020204" pitchFamily="34" charset="0"/>
              </a:rPr>
              <a:t>Contours are gross thickness of the gas-bearing reservoir.</a:t>
            </a:r>
            <a:endParaRPr lang="en-US" altLang="en-US" sz="1600" b="1" dirty="0">
              <a:latin typeface="Verdana" panose="020B0604030504040204" pitchFamily="34" charset="0"/>
            </a:endParaRPr>
          </a:p>
        </p:txBody>
      </p:sp>
      <p:pic>
        <p:nvPicPr>
          <p:cNvPr id="901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5009" r="5556" b="2946"/>
          <a:stretch>
            <a:fillRect/>
          </a:stretch>
        </p:blipFill>
        <p:spPr bwMode="auto">
          <a:xfrm>
            <a:off x="7024688" y="1593850"/>
            <a:ext cx="692150" cy="365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0123" name="Group 11"/>
          <p:cNvGrpSpPr>
            <a:grpSpLocks/>
          </p:cNvGrpSpPr>
          <p:nvPr/>
        </p:nvGrpSpPr>
        <p:grpSpPr bwMode="auto">
          <a:xfrm>
            <a:off x="1223963" y="1338263"/>
            <a:ext cx="5630862" cy="4165600"/>
            <a:chOff x="771" y="893"/>
            <a:chExt cx="3547" cy="2624"/>
          </a:xfrm>
        </p:grpSpPr>
        <p:pic>
          <p:nvPicPr>
            <p:cNvPr id="90121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1" b="3831"/>
            <a:stretch>
              <a:fillRect/>
            </a:stretch>
          </p:blipFill>
          <p:spPr bwMode="auto">
            <a:xfrm>
              <a:off x="771" y="893"/>
              <a:ext cx="3547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0122" name="Oval 10"/>
            <p:cNvSpPr>
              <a:spLocks noChangeAspect="1" noChangeArrowheads="1"/>
            </p:cNvSpPr>
            <p:nvPr/>
          </p:nvSpPr>
          <p:spPr bwMode="auto">
            <a:xfrm>
              <a:off x="2848" y="2239"/>
              <a:ext cx="27" cy="2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086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2"/>
          <p:cNvSpPr txBox="1">
            <a:spLocks noGrp="1"/>
          </p:cNvSpPr>
          <p:nvPr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BBA87FD-B42A-4B5D-B01A-2A55D2C0087D}" type="slidenum">
              <a:rPr lang="en-US" altLang="en-US" sz="1400">
                <a:solidFill>
                  <a:srgbClr val="66FFFF"/>
                </a:solidFill>
                <a:latin typeface="Verdana" panose="020B0604030504040204" pitchFamily="34" charset="0"/>
              </a:rPr>
              <a:pPr algn="r" eaLnBrk="1" hangingPunct="1"/>
              <a:t>4</a:t>
            </a:fld>
            <a:endParaRPr lang="en-US" altLang="en-US" sz="1400" dirty="0">
              <a:solidFill>
                <a:srgbClr val="66FFFF"/>
              </a:solidFill>
              <a:latin typeface="Verdana" panose="020B0604030504040204" pitchFamily="34" charset="0"/>
            </a:endParaRPr>
          </a:p>
        </p:txBody>
      </p:sp>
      <p:sp>
        <p:nvSpPr>
          <p:cNvPr id="15363" name="WordArt 2"/>
          <p:cNvSpPr>
            <a:spLocks noChangeArrowheads="1" noChangeShapeType="1" noTextEdit="1"/>
          </p:cNvSpPr>
          <p:nvPr/>
        </p:nvSpPr>
        <p:spPr bwMode="auto">
          <a:xfrm>
            <a:off x="1520825" y="2368550"/>
            <a:ext cx="6888163" cy="211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84254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31352</TotalTime>
  <Words>365</Words>
  <Application>Microsoft Macintosh PowerPoint</Application>
  <PresentationFormat>On-screen Show (4:3)</PresentationFormat>
  <Paragraphs>81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30a: Estimating Ultimate Recovery </vt:lpstr>
      <vt:lpstr>Computation Sheet</vt:lpstr>
      <vt:lpstr>HC Pore Thickness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257</cp:revision>
  <cp:lastPrinted>2001-11-26T19:56:19Z</cp:lastPrinted>
  <dcterms:created xsi:type="dcterms:W3CDTF">2001-11-20T13:29:42Z</dcterms:created>
  <dcterms:modified xsi:type="dcterms:W3CDTF">2017-04-17T19:51:33Z</dcterms:modified>
</cp:coreProperties>
</file>